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</p:sldMasterIdLst>
  <p:notesMasterIdLst>
    <p:notesMasterId r:id="rId19"/>
  </p:notesMasterIdLst>
  <p:sldIdLst>
    <p:sldId id="573" r:id="rId3"/>
    <p:sldId id="570" r:id="rId4"/>
    <p:sldId id="572" r:id="rId5"/>
    <p:sldId id="575" r:id="rId6"/>
    <p:sldId id="576" r:id="rId7"/>
    <p:sldId id="580" r:id="rId8"/>
    <p:sldId id="581" r:id="rId9"/>
    <p:sldId id="582" r:id="rId10"/>
    <p:sldId id="583" r:id="rId11"/>
    <p:sldId id="584" r:id="rId12"/>
    <p:sldId id="585" r:id="rId13"/>
    <p:sldId id="258" r:id="rId14"/>
    <p:sldId id="259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A9538-DFAF-4E63-87F0-5CFB24F71BD6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19A7-0BA6-415F-A3F7-FE3A4B9A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81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7.1.4.4 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Legacy Classful Addressing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7.1.4.5 Video Demonstration - Classful IPv4 Addressing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72CD79-D36A-4E01-AE1C-064887FE95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546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7.2.2.3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2 – Omit All 0 Segments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27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7.2.2.3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2 – Omit All 0 Segments (Cont.)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7.2.2.4 Activity – Practicing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Address Representations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6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7.1.4.1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and Private IPv4 Addresses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7.1.4.2 Activity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Pass or Block IPv4 Addresses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72CD79-D36A-4E01-AE1C-064887FE95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65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7.1.4.3 </a:t>
            </a:r>
            <a:r>
              <a:rPr lang="en-US" baseline="0" dirty="0"/>
              <a:t> </a:t>
            </a:r>
            <a:r>
              <a:rPr lang="en-US" sz="1200" dirty="0"/>
              <a:t>Special Use IPv4 Addresses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72CD79-D36A-4E01-AE1C-064887FE95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90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7.1.4.7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 of IP Addresses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7.1.4.8 Activity – Public or Private IPv4 Address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7.1.4.9 Lab – Identifying IPv4 Addresses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72CD79-D36A-4E01-AE1C-064887FE95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44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7.2.1.1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for IPv6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0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7.2.2.1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Address Representation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4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7.2.2.1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Address Representation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30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7.2.2.1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IPv6 Address Representation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62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7.2.2.2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1 – Omit Leading 0’s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8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67"/>
            <a:ext cx="48768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91" y="1248230"/>
            <a:ext cx="10816167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758" y="330201"/>
            <a:ext cx="3852181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5177" y="4862154"/>
            <a:ext cx="48768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5176" y="5231003"/>
            <a:ext cx="48768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34038823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6" y="4464067"/>
            <a:ext cx="48768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91" y="1248230"/>
            <a:ext cx="10816167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758" y="330201"/>
            <a:ext cx="3852181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5177" y="4862154"/>
            <a:ext cx="48768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5176" y="5231003"/>
            <a:ext cx="48768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9" name="Picture 8" descr="C:\Users\Admin\Desktop\T-Hub_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8787" y="8925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218021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67"/>
            <a:ext cx="10814304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91" y="1248230"/>
            <a:ext cx="10816167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072" y="325972"/>
            <a:ext cx="3893609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5176" y="4862154"/>
            <a:ext cx="10814304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15175" y="5231003"/>
            <a:ext cx="10814304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249030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191" y="1248230"/>
            <a:ext cx="10816167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pic>
        <p:nvPicPr>
          <p:cNvPr id="3" name="Picture 2" descr="C:\Users\Admin\Desktop\T-Hub_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422091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501" y="4712451"/>
            <a:ext cx="1130300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91" y="399142"/>
            <a:ext cx="11398403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351717" y="6584513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Public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11" name="Picture 10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56987" y="-11409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34119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501" y="4696379"/>
            <a:ext cx="1130300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91" y="399142"/>
            <a:ext cx="11398403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351717" y="6584513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Public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11" name="Picture 10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895" y="-32804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6531353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191" y="399142"/>
            <a:ext cx="11398403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10351717" y="6584513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Public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500" y="6380781"/>
            <a:ext cx="1130300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11" name="Picture 10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0894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6713098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0" y="432215"/>
            <a:ext cx="11451815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344168"/>
            <a:ext cx="11436096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891117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5709" y="1339745"/>
            <a:ext cx="5496567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06270" y="432215"/>
            <a:ext cx="11451815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06270" y="1339745"/>
            <a:ext cx="5496567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613240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18" y="1339745"/>
            <a:ext cx="5471583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06270" y="432215"/>
            <a:ext cx="11451815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6645641" y="1416141"/>
            <a:ext cx="501296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961632" y="1747683"/>
            <a:ext cx="4315968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7080166" y="4876801"/>
            <a:ext cx="4059329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6653522" y="1335314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13968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42808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69" y="301752"/>
            <a:ext cx="5498592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607" y="1600200"/>
            <a:ext cx="5522976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5184" y="1600200"/>
            <a:ext cx="5340096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425183" y="301752"/>
            <a:ext cx="5268411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982116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13389"/>
      </p:ext>
    </p:extLst>
  </p:cSld>
  <p:clrMapOvr>
    <a:masterClrMapping/>
  </p:clrMapOvr>
  <p:transition>
    <p:wipe dir="r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967" y="1866901"/>
            <a:ext cx="3496733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9966" y="1866900"/>
            <a:ext cx="3458633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367184" y="1866901"/>
            <a:ext cx="3511549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92608" y="688431"/>
            <a:ext cx="3560064" cy="830997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4340352" y="688431"/>
            <a:ext cx="3560064" cy="830997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8330536" y="688431"/>
            <a:ext cx="3560064" cy="830997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110423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110779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68756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96" y="439710"/>
            <a:ext cx="11422992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686" y="1476375"/>
            <a:ext cx="11252615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2" y="6062115"/>
            <a:ext cx="9948333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214367145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0" y="5430244"/>
            <a:ext cx="11411597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1600200"/>
            <a:ext cx="5340096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8336" y="1947672"/>
            <a:ext cx="4572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458702659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0" y="5430244"/>
            <a:ext cx="11411597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89181645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5852161"/>
            <a:ext cx="10816168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609" y="649224"/>
            <a:ext cx="10816167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“Format large quotes using this slide layout. Be sure to cite your source below.”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511347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992" y="484633"/>
            <a:ext cx="11673504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Format large quotes using this slide layout. Be sure to cite your source below.”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50213" y="6584514"/>
            <a:ext cx="1083988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Public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3665" y="5358903"/>
            <a:ext cx="11432913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4634244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269" y="1918741"/>
            <a:ext cx="5489928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59" y="777667"/>
            <a:ext cx="5193792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/>
              <a:t>Tell your story here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82116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:\Users\Admin\Desktop\T-Hub_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21220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8" y="4279393"/>
            <a:ext cx="6246489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258" y="3282696"/>
            <a:ext cx="6283409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Demo Title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7167" y="1917700"/>
            <a:ext cx="3568700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pic>
        <p:nvPicPr>
          <p:cNvPr id="7" name="Picture 6" descr="C:\Users\Admin\Desktop\T-Hub_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5660766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522500" y="795528"/>
            <a:ext cx="713232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22499" y="4794352"/>
            <a:ext cx="7130069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3651" y="795528"/>
            <a:ext cx="7105651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5" y="4873438"/>
            <a:ext cx="6765427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350213" y="6584514"/>
            <a:ext cx="1083988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Public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83516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51104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1104" y="310896"/>
            <a:ext cx="4364736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271" y="3429000"/>
            <a:ext cx="9345731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50213" y="6584514"/>
            <a:ext cx="1083988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Public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83136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656832" y="859536"/>
            <a:ext cx="484022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6832" y="859536"/>
            <a:ext cx="4840224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271" y="728973"/>
            <a:ext cx="5799891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10350213" y="6584514"/>
            <a:ext cx="1083988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Public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1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7116755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891617" y="311149"/>
            <a:ext cx="4357515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1986" y="311149"/>
            <a:ext cx="4357148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6617" y="311149"/>
            <a:ext cx="434481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766" y="311149"/>
            <a:ext cx="4363668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349318" y="311150"/>
            <a:ext cx="240876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49318" y="311150"/>
            <a:ext cx="2408764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6618" y="3028951"/>
            <a:ext cx="3335953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766" y="3028951"/>
            <a:ext cx="3354805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81968" y="3028951"/>
            <a:ext cx="53671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7779" y="3028951"/>
            <a:ext cx="5371355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349318" y="1683658"/>
            <a:ext cx="240876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49318" y="1676400"/>
            <a:ext cx="2408764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49318" y="5182961"/>
            <a:ext cx="240876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49318" y="5182961"/>
            <a:ext cx="2408764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10350213" y="6584514"/>
            <a:ext cx="1083988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Public</a:t>
            </a: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Picture 21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788" y="-14725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6052660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1104" y="310896"/>
            <a:ext cx="11301984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501" y="339925"/>
            <a:ext cx="11299825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10841950" y="6584513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Public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500" y="6380781"/>
            <a:ext cx="11303000" cy="160471"/>
          </a:xfrm>
          <a:prstGeom prst="rect">
            <a:avLst/>
          </a:prstGeom>
          <a:noFill/>
        </p:spPr>
      </p:pic>
      <p:pic>
        <p:nvPicPr>
          <p:cNvPr id="12" name="Picture 11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787" y="18649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4755828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1920" y="-91440"/>
            <a:ext cx="1243584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  <p:pic>
        <p:nvPicPr>
          <p:cNvPr id="4" name="Picture 3" descr="C:\Users\Admin\Desktop\T-Hub_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4482015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3523488" y="777240"/>
            <a:ext cx="786384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864" y="6042099"/>
            <a:ext cx="3852181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Users\Admin\Desktop\T-Hub_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8787" y="67346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5141536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6" y="-1587"/>
            <a:ext cx="12192000" cy="6858000"/>
          </a:xfrm>
          <a:prstGeom prst="rect">
            <a:avLst/>
          </a:prstGeom>
        </p:spPr>
      </p:pic>
      <p:pic>
        <p:nvPicPr>
          <p:cNvPr id="4" name="Picture 3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6671" y="-1587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6091928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6194364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10841950" y="6584513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Public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7" name="Picture 6" descr="C:\Users\Admin\Desktop\T-Hub_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740243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6" y="-1587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5831604" y="5844550"/>
            <a:ext cx="55257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153507" y="5840202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600295" y="5840202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6371322" y="5840202"/>
            <a:ext cx="219743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5958179" y="5840202"/>
            <a:ext cx="14328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490423" y="5654198"/>
            <a:ext cx="52044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636275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5779559" y="5525688"/>
            <a:ext cx="520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5925411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068052" y="5654198"/>
            <a:ext cx="55257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6213904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6359758" y="5525688"/>
            <a:ext cx="52687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6503039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6648893" y="5654198"/>
            <a:ext cx="52687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pic>
        <p:nvPicPr>
          <p:cNvPr id="18" name="Picture 17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6671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70809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16" y="-1587"/>
            <a:ext cx="12192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859588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6329" y="3078071"/>
            <a:ext cx="48931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Users\Admin\Desktop\T-Hub_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6671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314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5831604" y="5844550"/>
            <a:ext cx="55257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153507" y="5840202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600295" y="5840202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6371322" y="5840202"/>
            <a:ext cx="219743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958179" y="5840202"/>
            <a:ext cx="14328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490423" y="5654198"/>
            <a:ext cx="52044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636275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5779559" y="5525688"/>
            <a:ext cx="520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5925411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6068052" y="5654198"/>
            <a:ext cx="55257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6213904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6359758" y="5525688"/>
            <a:ext cx="52687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6503039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6648893" y="5654198"/>
            <a:ext cx="52687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 dirty="0">
              <a:solidFill>
                <a:srgbClr val="0096D6"/>
              </a:solidFill>
              <a:latin typeface="+mj-lt"/>
            </a:endParaRPr>
          </a:p>
        </p:txBody>
      </p:sp>
      <p:pic>
        <p:nvPicPr>
          <p:cNvPr id="20" name="Picture 19" descr="C:\Users\Admin\Desktop\T-Hub_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03651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859588" y="3060489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6329" y="3078071"/>
            <a:ext cx="48931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Users\Admin\Desktop\T-Hub_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18787" y="1"/>
            <a:ext cx="873213" cy="642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3296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image" Target="../media/image2.jpeg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500" y="6380781"/>
            <a:ext cx="1130300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270" y="432215"/>
            <a:ext cx="11451815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269" y="1339746"/>
            <a:ext cx="11436096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65" y="6586247"/>
            <a:ext cx="456068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841950" y="6584513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808080"/>
                </a:solidFill>
                <a:latin typeface="+mj-lt"/>
              </a:rPr>
              <a:t>Cisco Public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606784" y="6580409"/>
            <a:ext cx="260430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95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</p:sldLayoutIdLst>
  <p:transition>
    <p:wipe dir="r"/>
  </p:transition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Legacy Classful Addressing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00" t="29566" r="41067" b="47216"/>
          <a:stretch/>
        </p:blipFill>
        <p:spPr>
          <a:xfrm>
            <a:off x="3121152" y="1239421"/>
            <a:ext cx="5376672" cy="18045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258" y="3128977"/>
            <a:ext cx="5212080" cy="136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2783" y="4762500"/>
            <a:ext cx="5212080" cy="134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67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Rule 2 – Omit All 0 Segments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0720" y="1535064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Example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0991" y="3771988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Example 2</a:t>
            </a:r>
          </a:p>
        </p:txBody>
      </p:sp>
      <p:pic>
        <p:nvPicPr>
          <p:cNvPr id="10" name="Picture 9" descr="Introduction to Networks - Google Chrome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66" t="37857" r="42934" b="37741"/>
          <a:stretch/>
        </p:blipFill>
        <p:spPr>
          <a:xfrm>
            <a:off x="3986784" y="1236021"/>
            <a:ext cx="4986528" cy="1860914"/>
          </a:xfrm>
          <a:prstGeom prst="rect">
            <a:avLst/>
          </a:prstGeom>
        </p:spPr>
      </p:pic>
      <p:pic>
        <p:nvPicPr>
          <p:cNvPr id="11" name="Picture 10" descr="Introduction to Networks - Google Chrome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33" t="28618" r="41733" b="28500"/>
          <a:stretch/>
        </p:blipFill>
        <p:spPr>
          <a:xfrm>
            <a:off x="3901439" y="3096935"/>
            <a:ext cx="5213241" cy="32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Rule 2 – Omit All 0 Segments (cont.)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0720" y="1619588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Example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0991" y="3856512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Example 4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33" t="37148" r="41333" b="35370"/>
          <a:stretch/>
        </p:blipFill>
        <p:spPr>
          <a:xfrm>
            <a:off x="3694176" y="1257799"/>
            <a:ext cx="5693664" cy="2285346"/>
          </a:xfrm>
          <a:prstGeom prst="rect">
            <a:avLst/>
          </a:prstGeom>
        </p:spPr>
      </p:pic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33" t="36673" r="42800" b="34186"/>
          <a:stretch/>
        </p:blipFill>
        <p:spPr>
          <a:xfrm>
            <a:off x="3681288" y="3753188"/>
            <a:ext cx="5487097" cy="24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8A8651-03C8-4E56-B88D-5BC2D209F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877" y="960754"/>
            <a:ext cx="8825658" cy="52810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Ipv6 – 128-bit hexa-decimal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Shortage of </a:t>
            </a:r>
            <a:r>
              <a:rPr lang="en-US" sz="2800" dirty="0" err="1"/>
              <a:t>ip</a:t>
            </a:r>
            <a:r>
              <a:rPr lang="en-US" sz="2800" dirty="0"/>
              <a:t>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1999 June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 need of </a:t>
            </a:r>
            <a:r>
              <a:rPr lang="en-US" sz="2800" dirty="0" err="1"/>
              <a:t>nat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 subnetting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Larger address space – 2 power 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Aggregation based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 more </a:t>
            </a:r>
            <a:r>
              <a:rPr lang="en-US" sz="2800" dirty="0" err="1"/>
              <a:t>brOadcast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807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8A8651-03C8-4E56-B88D-5BC2D209F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877" y="960754"/>
            <a:ext cx="8825658" cy="52810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Built in support for mobile </a:t>
            </a:r>
            <a:r>
              <a:rPr lang="en-US" sz="2800" dirty="0" err="1"/>
              <a:t>ip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Built in </a:t>
            </a:r>
            <a:r>
              <a:rPr lang="en-US" sz="2800" dirty="0" err="1"/>
              <a:t>ip</a:t>
            </a:r>
            <a:r>
              <a:rPr lang="en-US" sz="2800" dirty="0"/>
              <a:t>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</a:t>
            </a:r>
            <a:r>
              <a:rPr lang="en-US" sz="2800" dirty="0" err="1"/>
              <a:t>ip</a:t>
            </a:r>
            <a:r>
              <a:rPr lang="en-US" sz="2800" dirty="0"/>
              <a:t> addresses per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Total 8 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Every portion 16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number 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First 64 bits – global prefix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Second 64 bits – interface id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905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8A8651-03C8-4E56-B88D-5BC2D209F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877" y="960754"/>
            <a:ext cx="8825658" cy="52810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Default prefix value is 64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Continues “0” s as double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double column only once allowed in ipv6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Unicast – normal communication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Multicast – one to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387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8A8651-03C8-4E56-B88D-5BC2D209F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877" y="960754"/>
            <a:ext cx="8825658" cy="52810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Global unicast address – PUBLIC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Unique local address – Private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Link local address – non routable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Global unicast – 2000::/3 (first 3 bits are 001 assigned by </a:t>
            </a:r>
            <a:r>
              <a:rPr lang="en-US" sz="2800" dirty="0" err="1"/>
              <a:t>iana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Address starts with 2 or 3 is global unicast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UNIQUE LOCAL – FC00::/7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UNIQUE LOCAL – NOT ROUTABLE ON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UNIQUE LOCAL – STARTS WITH FC OR 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387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8A8651-03C8-4E56-B88D-5BC2D209F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877" y="960754"/>
            <a:ext cx="8825658" cy="52810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lINK</a:t>
            </a:r>
            <a:r>
              <a:rPr lang="en-US" sz="2800" dirty="0"/>
              <a:t> LOCAL – DEAFULT IPV6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lINK</a:t>
            </a:r>
            <a:r>
              <a:rPr lang="en-US" sz="2800" dirty="0"/>
              <a:t> LOCAL – ALONG WITH MANUAL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lINK</a:t>
            </a:r>
            <a:r>
              <a:rPr lang="en-US" sz="2800" dirty="0"/>
              <a:t> LOCAL – NON-ROUTABLE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lINK</a:t>
            </a:r>
            <a:r>
              <a:rPr lang="en-US" sz="2800" dirty="0"/>
              <a:t> LOCAL – FE80::/10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MULTICAST – FF00::/8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ANYCAST – NO VIRTUAL CLUSTER IP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UNIQUE LOCAL OR GLABAL UNICAST ADDRESS CAN BE USED AS ANYCAST.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1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Public and Private IPv4 Addresses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Private Addresses:</a:t>
            </a:r>
          </a:p>
          <a:p>
            <a:r>
              <a:rPr lang="en-US" dirty="0"/>
              <a:t>10.0.0.0/8 or 10.0.0.0 to10.255.255.255</a:t>
            </a:r>
          </a:p>
          <a:p>
            <a:r>
              <a:rPr lang="en-US" dirty="0"/>
              <a:t>172.16.0.0 /12 or 172.16.0.0 to 172.31.255.255</a:t>
            </a:r>
          </a:p>
          <a:p>
            <a:r>
              <a:rPr lang="en-US" dirty="0"/>
              <a:t>192.168.0.0 /16 or 192.168.0.0 to 192.168.255.255</a:t>
            </a:r>
          </a:p>
          <a:p>
            <a:endParaRPr lang="en-US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67" t="21748" r="39200" b="28736"/>
          <a:stretch/>
        </p:blipFill>
        <p:spPr>
          <a:xfrm>
            <a:off x="3808174" y="3253842"/>
            <a:ext cx="4575652" cy="31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Special Use IPv4 Addresses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67" t="22696" r="39867" b="22103"/>
          <a:stretch/>
        </p:blipFill>
        <p:spPr>
          <a:xfrm>
            <a:off x="5695999" y="2781620"/>
            <a:ext cx="4703163" cy="35579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75761" y="1344168"/>
            <a:ext cx="9099816" cy="4965192"/>
          </a:xfrm>
        </p:spPr>
        <p:txBody>
          <a:bodyPr/>
          <a:lstStyle/>
          <a:p>
            <a:pPr marL="285750" indent="-285750"/>
            <a:r>
              <a:rPr lang="en-US" sz="2000" dirty="0"/>
              <a:t>Loopback addresses</a:t>
            </a:r>
            <a:br>
              <a:rPr lang="en-US" sz="2000" dirty="0"/>
            </a:br>
            <a:r>
              <a:rPr lang="en-US" sz="2000" dirty="0"/>
              <a:t>127.0.0.0 /8 or 127.0.0.1 to 127.255.255.254</a:t>
            </a:r>
          </a:p>
          <a:p>
            <a:pPr marL="285750" indent="-285750"/>
            <a:r>
              <a:rPr lang="en-US" sz="2000" dirty="0"/>
              <a:t>Link-Local addresses or Automatic Private IP Addressing (APIPA) addresses</a:t>
            </a:r>
            <a:br>
              <a:rPr lang="en-US" sz="2000" dirty="0"/>
            </a:br>
            <a:r>
              <a:rPr lang="en-US" sz="2000" dirty="0"/>
              <a:t>169.254.0.0 /16 or</a:t>
            </a:r>
            <a:br>
              <a:rPr lang="en-US" sz="2000" dirty="0"/>
            </a:br>
            <a:r>
              <a:rPr lang="en-US" sz="2000" dirty="0"/>
              <a:t>169.254.0.1 to 169.254.255.254</a:t>
            </a:r>
          </a:p>
          <a:p>
            <a:pPr marL="285750" indent="-285750"/>
            <a:r>
              <a:rPr lang="en-US" sz="2000" dirty="0"/>
              <a:t>TEST-NET addresses</a:t>
            </a:r>
            <a:br>
              <a:rPr lang="en-US" sz="2000" dirty="0"/>
            </a:br>
            <a:r>
              <a:rPr lang="en-US" sz="2000" dirty="0"/>
              <a:t>192.0.2.0/24 or 192.0.2.0</a:t>
            </a:r>
            <a:br>
              <a:rPr lang="en-US" sz="2000" dirty="0"/>
            </a:br>
            <a:r>
              <a:rPr lang="en-US" sz="2000" dirty="0"/>
              <a:t>to 192.0.2.255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21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Assignment of IP Addresses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34" t="25775" r="43599" b="37029"/>
          <a:stretch/>
        </p:blipFill>
        <p:spPr>
          <a:xfrm>
            <a:off x="1740492" y="1287536"/>
            <a:ext cx="8157768" cy="4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Need for IPv6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34" t="21748" r="41733" b="32527"/>
          <a:stretch/>
        </p:blipFill>
        <p:spPr>
          <a:xfrm>
            <a:off x="2495469" y="1488192"/>
            <a:ext cx="7201065" cy="485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IPv6 Address Representation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66" t="28381" r="39735" b="25894"/>
          <a:stretch/>
        </p:blipFill>
        <p:spPr>
          <a:xfrm>
            <a:off x="2342856" y="1650633"/>
            <a:ext cx="7506291" cy="4688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1006" y="1235154"/>
            <a:ext cx="6591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35153"/>
                </a:solidFill>
              </a:rPr>
              <a:t>Hextets – 4 Hexadecimal digits = 16 binary digits </a:t>
            </a:r>
          </a:p>
        </p:txBody>
      </p:sp>
    </p:spTree>
    <p:extLst>
      <p:ext uri="{BB962C8B-B14F-4D97-AF65-F5344CB8AC3E}">
        <p14:creationId xmlns:p14="http://schemas.microsoft.com/office/powerpoint/2010/main" val="78779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753703" y="104555"/>
            <a:ext cx="8588861" cy="838200"/>
          </a:xfrm>
        </p:spPr>
        <p:txBody>
          <a:bodyPr/>
          <a:lstStyle/>
          <a:p>
            <a:r>
              <a:rPr lang="en-US" sz="3200" dirty="0"/>
              <a:t>IPv6 Address Representation </a:t>
            </a:r>
            <a:r>
              <a:rPr lang="en-US" sz="3200" dirty="0">
                <a:solidFill>
                  <a:schemeClr val="tx1"/>
                </a:solidFill>
              </a:rPr>
              <a:t>(cont.)</a:t>
            </a:r>
            <a:endParaRPr lang="en-US" sz="3200" dirty="0"/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00" t="21511" r="43067" b="23998"/>
          <a:stretch/>
        </p:blipFill>
        <p:spPr>
          <a:xfrm>
            <a:off x="3097618" y="1308745"/>
            <a:ext cx="5996767" cy="49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IPv6 Address Representation </a:t>
            </a:r>
            <a:r>
              <a:rPr lang="en-US" sz="3200" dirty="0">
                <a:solidFill>
                  <a:schemeClr val="tx1"/>
                </a:solidFill>
              </a:rPr>
              <a:t>(cont.)</a:t>
            </a:r>
            <a:endParaRPr lang="en-US" sz="32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66" t="21748" r="42400" b="28736"/>
          <a:stretch/>
        </p:blipFill>
        <p:spPr>
          <a:xfrm>
            <a:off x="2593106" y="1283540"/>
            <a:ext cx="7005791" cy="50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Rule 1 – Omit Leading 0’s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34" t="36911" r="41600" b="43425"/>
          <a:stretch/>
        </p:blipFill>
        <p:spPr>
          <a:xfrm>
            <a:off x="3255264" y="1226384"/>
            <a:ext cx="6169152" cy="1784110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67" t="36910" r="41733" b="42241"/>
          <a:stretch/>
        </p:blipFill>
        <p:spPr>
          <a:xfrm>
            <a:off x="3096768" y="2813886"/>
            <a:ext cx="6327648" cy="1893990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67" t="35963" r="42932" b="41293"/>
          <a:stretch/>
        </p:blipFill>
        <p:spPr>
          <a:xfrm>
            <a:off x="3255265" y="4348947"/>
            <a:ext cx="5962125" cy="2051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50720" y="1896212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Example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0719" y="3559509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Example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0719" y="4998104"/>
            <a:ext cx="132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26412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107</TotalTime>
  <Words>418</Words>
  <Application>Microsoft Office PowerPoint</Application>
  <PresentationFormat>Widescreen</PresentationFormat>
  <Paragraphs>93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Ciscolight</vt:lpstr>
      <vt:lpstr>Wingdings 3</vt:lpstr>
      <vt:lpstr>Ion Boardroom</vt:lpstr>
      <vt:lpstr>NetAcad_White_PPT_Template 05Oct12</vt:lpstr>
      <vt:lpstr>Legacy Classful Addressing</vt:lpstr>
      <vt:lpstr>Public and Private IPv4 Addresses</vt:lpstr>
      <vt:lpstr>Special Use IPv4 Addresses</vt:lpstr>
      <vt:lpstr>Assignment of IP Addresses</vt:lpstr>
      <vt:lpstr>The Need for IPv6</vt:lpstr>
      <vt:lpstr>IPv6 Address Representation</vt:lpstr>
      <vt:lpstr>IPv6 Address Representation (cont.)</vt:lpstr>
      <vt:lpstr>IPv6 Address Representation (cont.)</vt:lpstr>
      <vt:lpstr>Rule 1 – Omit Leading 0’s</vt:lpstr>
      <vt:lpstr>Rule 2 – Omit All 0 Segments</vt:lpstr>
      <vt:lpstr>Rule 2 – Omit All 0 Segments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shaify</dc:creator>
  <cp:lastModifiedBy> </cp:lastModifiedBy>
  <cp:revision>76</cp:revision>
  <dcterms:created xsi:type="dcterms:W3CDTF">2018-08-16T13:47:27Z</dcterms:created>
  <dcterms:modified xsi:type="dcterms:W3CDTF">2019-07-19T10:35:10Z</dcterms:modified>
</cp:coreProperties>
</file>